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70" r:id="rId4"/>
    <p:sldId id="259" r:id="rId5"/>
    <p:sldId id="266" r:id="rId6"/>
    <p:sldId id="265" r:id="rId7"/>
    <p:sldId id="261" r:id="rId8"/>
    <p:sldId id="262" r:id="rId9"/>
    <p:sldId id="264" r:id="rId10"/>
    <p:sldId id="26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33CC15"/>
    <a:srgbClr val="28529A"/>
    <a:srgbClr val="326496"/>
    <a:srgbClr val="00C800"/>
    <a:srgbClr val="00E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8" autoAdjust="0"/>
    <p:restoredTop sz="94627" autoAdjust="0"/>
  </p:normalViewPr>
  <p:slideViewPr>
    <p:cSldViewPr snapToGrid="0">
      <p:cViewPr varScale="1">
        <p:scale>
          <a:sx n="106" d="100"/>
          <a:sy n="106" d="100"/>
        </p:scale>
        <p:origin x="-492" y="-90"/>
      </p:cViewPr>
      <p:guideLst>
        <p:guide orient="horz" pos="4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F45535-76FC-4535-9504-EEDFC5A731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8186-3AAB-4A2F-A0E4-09AFE3DD93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63EB0-AB6B-4016-B885-E3FA1AE77710}" type="slidenum">
              <a:rPr lang="en-US"/>
              <a:pPr/>
              <a:t>0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71AC0-F033-47DD-957A-396326F5663F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9AAF5-705F-44AC-8A2A-08AFC0D66D43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66D8D-8E91-4E3A-B6E1-7E00385D4801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F7C2F-591E-4417-B5BA-F79F5BB90715}" type="slidenum">
              <a:rPr lang="en-US"/>
              <a:pPr/>
              <a:t>1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7BBFE-3C11-4ED1-A09F-8123B7DD9BF6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DD6DE-F883-4F6E-9CC2-3EF925BD9AC2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9CDD7-CF09-4244-BCC6-2287806373EB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5C29E-4852-440C-8412-7BD8A996597E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E3BA-EB9B-4402-8E9F-00F3C18BA04E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F7503-91A3-46F8-929E-44856D2C7C89}" type="slidenum">
              <a:rPr lang="en-US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3B538-2C69-470D-8656-B2DD278B4DD3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55" name="Picture 15" descr="titlebottom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0825" cy="914400"/>
          </a:xfrm>
          <a:prstGeom prst="rect">
            <a:avLst/>
          </a:prstGeom>
          <a:noFill/>
        </p:spPr>
      </p:pic>
      <p:pic>
        <p:nvPicPr>
          <p:cNvPr id="10260" name="Picture 20" descr="NRG_361_274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2838" y="444500"/>
            <a:ext cx="24384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2E166-95F6-4E9E-8A62-BDF164D25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8CFF05-1049-42A6-BB5D-6002239F8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FBCFA7-25E7-4272-88C9-1DE565B61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C5289-30A2-4360-86F3-939E7DE68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AEF0DB-0464-4E68-92A2-618871147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12EF5D-B1E3-4EDE-BE9C-3A2125B08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C0ED5A-9E08-4ABA-AF9B-91B077C17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3B90E-B971-4AB4-91F8-D7EB2672E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35DD89-9640-4441-B92E-63E2B94BC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DEE111-C424-4408-AF8F-6891A026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header"/>
          <p:cNvPicPr>
            <a:picLocks noChangeAspect="1" noChangeArrowheads="1"/>
          </p:cNvPicPr>
          <p:nvPr userDrawn="1"/>
        </p:nvPicPr>
        <p:blipFill>
          <a:blip r:embed="rId13"/>
          <a:srcRect t="30324"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AD88BF32-3279-4FD9-93B8-9A203E5710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9933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105000"/>
        <a:buFont typeface="Symbol" pitchFamily="18" charset="2"/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CC15"/>
        </a:buClr>
        <a:buSzPct val="10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coe.com/uploads/September_Blueprint_9.14.09_for_releas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o-ne.com/committees/comm_wkgrps/prtcpnts_comm/pac/reports/2009/eco_study_report_draft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/>
              <a:t>Perspectives on the </a:t>
            </a:r>
            <a:br>
              <a:rPr lang="en-US"/>
            </a:br>
            <a:r>
              <a:rPr lang="en-US"/>
              <a:t>New England Governors’ </a:t>
            </a:r>
            <a:br>
              <a:rPr lang="en-US"/>
            </a:br>
            <a:r>
              <a:rPr lang="en-US"/>
              <a:t>Renewable Energy Blueprint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Implications for Policymakers</a:t>
            </a:r>
          </a:p>
        </p:txBody>
      </p:sp>
      <p:pic>
        <p:nvPicPr>
          <p:cNvPr id="26627" name="Picture 3" descr="titlebottom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5943600"/>
            <a:ext cx="9140825" cy="914400"/>
          </a:xfrm>
          <a:prstGeom prst="rect">
            <a:avLst/>
          </a:prstGeom>
          <a:noFill/>
        </p:spPr>
      </p:pic>
      <p:pic>
        <p:nvPicPr>
          <p:cNvPr id="26632" name="Picture 8" descr="NRG_361_27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2838" y="444500"/>
            <a:ext cx="2438400" cy="1371600"/>
          </a:xfrm>
          <a:prstGeom prst="rect">
            <a:avLst/>
          </a:prstGeom>
          <a:noFill/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55650" y="5056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Implications for Policymakers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131888"/>
            <a:ext cx="8229600" cy="5257800"/>
          </a:xfrm>
        </p:spPr>
        <p:txBody>
          <a:bodyPr/>
          <a:lstStyle/>
          <a:p>
            <a:r>
              <a:rPr lang="en-US" sz="2000"/>
              <a:t>States should adopt policy instruments to encourage desirable changes in the resource mix – achieving efficiency and environmental improvements may require public investment support</a:t>
            </a:r>
          </a:p>
          <a:p>
            <a:r>
              <a:rPr lang="en-US" sz="2000"/>
              <a:t>Competitive markets are unlikely to provide the financial stability to support investments to achieve state and regional environmental and cost objectives</a:t>
            </a:r>
          </a:p>
          <a:p>
            <a:r>
              <a:rPr lang="en-US" sz="2000"/>
              <a:t>The penetration of lower-cost resources jeopardizes the economic viability of such resources by lowering market energy prices – each wind plant or repowering project reduces the incentive for the next one to enter</a:t>
            </a:r>
          </a:p>
          <a:p>
            <a:endParaRPr lang="en-US" sz="2000"/>
          </a:p>
          <a:p>
            <a:r>
              <a:rPr lang="en-US" sz="2000"/>
              <a:t>Long-term contracts with credit-worthy counterparties for wind development and repowering existing generation sites will advance the regional goals of lower emissions, lower cost, enhanced reliability and regional energy independence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Annual LSE Expense 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ph idx="1"/>
          </p:nvPr>
        </p:nvGraphicFramePr>
        <p:xfrm>
          <a:off x="477838" y="1363663"/>
          <a:ext cx="8240712" cy="4795837"/>
        </p:xfrm>
        <a:graphic>
          <a:graphicData uri="http://schemas.openxmlformats.org/presentationml/2006/ole">
            <p:oleObj spid="_x0000_s47109" name="Chart" r:id="rId4" imgW="8248802" imgH="4800600" progId="Excel.Chart.8">
              <p:embed/>
            </p:oleObj>
          </a:graphicData>
        </a:graphic>
      </p:graphicFrame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68350" y="6138863"/>
            <a:ext cx="709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Source:  ISO New England, Preliminary Results for New England Governors’ 2009 Economic Study, August 14, 2009, slide 33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15938" y="6119813"/>
            <a:ext cx="7091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Source:  ISO New England, Preliminary Results for New England Governors’ 2009 Economic Study, August 14, 2009, slide 45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938" y="989013"/>
            <a:ext cx="734853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NRG, with the assistance of Charles River Associates, examined the New England Governors’ Renewable Energy Blueprint and the underlying ISO New England 2030 Power System Study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NRG applauds the Governors for taking this important look at the long-term energy future of the region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NRG strives to be a partner in providing safe, reliable and economical energy in all regions in which we operate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England Governors’ Renewable Energy Blueprint, September 15, 2009 (“Blueprint”)</a:t>
            </a:r>
          </a:p>
          <a:p>
            <a:pPr lvl="1"/>
            <a:r>
              <a:rPr lang="en-US">
                <a:hlinkClick r:id="rId3"/>
              </a:rPr>
              <a:t>http://www.nescoe.com/uploads/September_Blueprint_9.14.09_for_release.pdf</a:t>
            </a:r>
            <a:endParaRPr lang="en-US"/>
          </a:p>
          <a:p>
            <a:pPr lvl="1"/>
            <a:endParaRPr lang="en-US"/>
          </a:p>
          <a:p>
            <a:r>
              <a:rPr lang="en-US"/>
              <a:t>ISO New England, Draft New England 2030 Power System Study, September 8, 2009 (“ISO”)</a:t>
            </a:r>
          </a:p>
          <a:p>
            <a:pPr lvl="1"/>
            <a:r>
              <a:rPr lang="en-US">
                <a:hlinkClick r:id="rId4"/>
              </a:rPr>
              <a:t>http://www.iso-ne.com/committees/comm_wkgrps/prtcpnts_comm/pac/reports/2009/eco_study_report_draft.pdf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78675" cy="457200"/>
          </a:xfrm>
        </p:spPr>
        <p:txBody>
          <a:bodyPr/>
          <a:lstStyle/>
          <a:p>
            <a:r>
              <a:rPr lang="en-US"/>
              <a:t>The Blueprint’s Overall Conclusions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New England has substantial renewable resources, especially wind, that can be developed with appropriate transmission expansion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Adding renewable resources with low energy costs reduces system-wide costs, as does repowering/replacing older fossil plants with new, efficient combined cycle resources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Repowering or replacing older units with new, efficient, local generation is the most effective strategy for reducing air emissions and among the most effective for reducing costs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Developing renewable resources in and near New England is more economical than importing additional energy from distant regions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58075" cy="457200"/>
          </a:xfrm>
        </p:spPr>
        <p:txBody>
          <a:bodyPr/>
          <a:lstStyle/>
          <a:p>
            <a:r>
              <a:rPr lang="en-US" sz="2200"/>
              <a:t>Several Key Quantitative Points Emerge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9175"/>
            <a:ext cx="8229600" cy="547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extensive wind and import scenarios include substantial investments in transmission whose costs are not explicitly accounted for in this study</a:t>
            </a:r>
          </a:p>
          <a:p>
            <a:pPr>
              <a:lnSpc>
                <a:spcPct val="80000"/>
              </a:lnSpc>
            </a:pPr>
            <a:r>
              <a:rPr lang="en-US" sz="2000"/>
              <a:t>Pursuing Midwest renewable and other resources would require New England to bear transmission investment costs between $20 and $47 billion </a:t>
            </a:r>
            <a:r>
              <a:rPr lang="en-US" sz="1400" i="1"/>
              <a:t>(ISO, p. 59)</a:t>
            </a:r>
          </a:p>
          <a:p>
            <a:pPr>
              <a:lnSpc>
                <a:spcPct val="80000"/>
              </a:lnSpc>
            </a:pPr>
            <a:r>
              <a:rPr lang="en-US" sz="2000"/>
              <a:t>Three local options were identified that result in lower energy costs for New England consumers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Renewable resources, especially wind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Repowering/replacement of older resources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High penetration of demand-side resources</a:t>
            </a:r>
          </a:p>
          <a:p>
            <a:pPr>
              <a:lnSpc>
                <a:spcPct val="80000"/>
              </a:lnSpc>
            </a:pPr>
            <a:r>
              <a:rPr lang="en-US" sz="2000"/>
              <a:t>Replacement and repowering of older fossil units results in the lowest projected emissions of SO</a:t>
            </a:r>
            <a:r>
              <a:rPr lang="en-US" sz="2000" baseline="-25000"/>
              <a:t>2</a:t>
            </a:r>
            <a:r>
              <a:rPr lang="en-US" sz="2000"/>
              <a:t>, NO</a:t>
            </a:r>
            <a:r>
              <a:rPr lang="en-US" sz="2000" baseline="-25000"/>
              <a:t>x</a:t>
            </a:r>
            <a:r>
              <a:rPr lang="en-US" sz="2000"/>
              <a:t> and CO</a:t>
            </a:r>
            <a:r>
              <a:rPr lang="en-US" sz="2000" baseline="-25000"/>
              <a:t>2 </a:t>
            </a:r>
          </a:p>
          <a:p>
            <a:pPr>
              <a:lnSpc>
                <a:spcPct val="80000"/>
              </a:lnSpc>
            </a:pPr>
            <a:r>
              <a:rPr lang="en-US" sz="2000"/>
              <a:t>Fixed cost recovery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With lower energy costs, all generators see lower revenues, raising concerns about the adequacy of energy-market revenues to recover fixed costs – “</a:t>
            </a:r>
            <a:r>
              <a:rPr lang="en-US" sz="2000" i="1"/>
              <a:t>other sources of revenue may need to be considered to ensure the economic viability of resources.”  </a:t>
            </a:r>
            <a:r>
              <a:rPr lang="en-US" sz="1400" i="1"/>
              <a:t>(ISO, p. 50)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What the Blueprint Is, and Is Not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The Blueprint is</a:t>
            </a:r>
          </a:p>
          <a:p>
            <a:pPr lvl="1"/>
            <a:r>
              <a:rPr lang="en-US" sz="2000"/>
              <a:t>A forward-looking, “what-if” scenario analysis</a:t>
            </a:r>
          </a:p>
          <a:p>
            <a:pPr lvl="1"/>
            <a:r>
              <a:rPr lang="en-US" sz="2000"/>
              <a:t>A high-level analysis of benefits of particular capacity mix scenarios</a:t>
            </a:r>
          </a:p>
          <a:p>
            <a:pPr lvl="1"/>
            <a:r>
              <a:rPr lang="en-US" sz="2000"/>
              <a:t>A mixture of strategies which assumes “all-or-nothing” technology implementation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But it is not</a:t>
            </a:r>
          </a:p>
          <a:p>
            <a:pPr lvl="1"/>
            <a:r>
              <a:rPr lang="en-US" sz="2000"/>
              <a:t>An analysis of what resources will meet consumer needs in 2030</a:t>
            </a:r>
          </a:p>
          <a:p>
            <a:pPr lvl="1"/>
            <a:r>
              <a:rPr lang="en-US" sz="2000"/>
              <a:t>A cost-benefit analysis of planning options</a:t>
            </a:r>
          </a:p>
          <a:p>
            <a:pPr lvl="1"/>
            <a:r>
              <a:rPr lang="en-US" sz="2000"/>
              <a:t>An analysis of market participant behavior</a:t>
            </a:r>
          </a:p>
          <a:p>
            <a:pPr lvl="1"/>
            <a:r>
              <a:rPr lang="en-US" sz="2000"/>
              <a:t>An analysis which provides an evolutionary strategy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72363" cy="457200"/>
          </a:xfrm>
        </p:spPr>
        <p:txBody>
          <a:bodyPr/>
          <a:lstStyle/>
          <a:p>
            <a:r>
              <a:rPr lang="en-US" sz="2600"/>
              <a:t>Existing Sites Have Economic Value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39825"/>
            <a:ext cx="8229600" cy="520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Some aspects of the value of existing sites are not quantified in the ISO’s analysis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/>
              <a:t>Existing generation sites are already integrated into the transmission network</a:t>
            </a:r>
          </a:p>
          <a:p>
            <a:pPr>
              <a:lnSpc>
                <a:spcPct val="90000"/>
              </a:lnSpc>
            </a:pPr>
            <a:r>
              <a:rPr lang="en-US" sz="2000"/>
              <a:t>Existing plants are on industrial sites, and already largely have community acceptance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Repowering maintains/renews tax base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Repowering is a net improvement in environmental performance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Existing permits may be transferable to new development</a:t>
            </a:r>
          </a:p>
          <a:p>
            <a:pPr>
              <a:lnSpc>
                <a:spcPct val="90000"/>
              </a:lnSpc>
            </a:pPr>
            <a:r>
              <a:rPr lang="en-US" sz="2000"/>
              <a:t>Most repowering candidates are near load centers, where greenfield development is difficult, even if sites exist</a:t>
            </a:r>
          </a:p>
          <a:p>
            <a:pPr>
              <a:lnSpc>
                <a:spcPct val="90000"/>
              </a:lnSpc>
            </a:pPr>
            <a:r>
              <a:rPr lang="en-US" sz="2000"/>
              <a:t>Existing sites have skilled workforces which can be retrained at low cost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354888" cy="457200"/>
          </a:xfrm>
        </p:spPr>
        <p:txBody>
          <a:bodyPr/>
          <a:lstStyle/>
          <a:p>
            <a:r>
              <a:rPr lang="en-US" sz="2600"/>
              <a:t>Repowering Has Technical Benefits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216025"/>
            <a:ext cx="8229600" cy="4970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Repowering can achieve 30% - 40% improvements in unit efficiencies</a:t>
            </a:r>
          </a:p>
          <a:p>
            <a:pPr>
              <a:lnSpc>
                <a:spcPct val="90000"/>
              </a:lnSpc>
            </a:pPr>
            <a:r>
              <a:rPr lang="en-US" sz="2000"/>
              <a:t>Repowering units is among the lowest-cost options for development and provides ‘bang for the buck’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Repowering is a mature technology with stable and predictable costs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supply-chain issues with gas turbines are minimal</a:t>
            </a:r>
          </a:p>
          <a:p>
            <a:pPr>
              <a:lnSpc>
                <a:spcPct val="90000"/>
              </a:lnSpc>
            </a:pPr>
            <a:r>
              <a:rPr lang="en-US" sz="2000"/>
              <a:t>Fewer transmission upgrades are necessary, with lower transmission losses, to support existing sites</a:t>
            </a:r>
          </a:p>
          <a:p>
            <a:pPr>
              <a:lnSpc>
                <a:spcPct val="90000"/>
              </a:lnSpc>
            </a:pPr>
            <a:r>
              <a:rPr lang="en-US" sz="2000"/>
              <a:t>Repowering older units will effect substantial reductions in local NOx and SOx emissions, often located near population centers</a:t>
            </a:r>
          </a:p>
          <a:p>
            <a:pPr>
              <a:lnSpc>
                <a:spcPct val="90000"/>
              </a:lnSpc>
            </a:pPr>
            <a:r>
              <a:rPr lang="en-US" sz="2000"/>
              <a:t>Dispatchable resources near load centers create a more robust grid that can accommodate intermittent resources</a:t>
            </a:r>
          </a:p>
          <a:p>
            <a:pPr>
              <a:lnSpc>
                <a:spcPct val="90000"/>
              </a:lnSpc>
            </a:pPr>
            <a:r>
              <a:rPr lang="en-US" sz="2000"/>
              <a:t>Repowering and replacement can be targeted towards specific sites and can be done incrementally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088188" cy="457200"/>
          </a:xfrm>
        </p:spPr>
        <p:txBody>
          <a:bodyPr/>
          <a:lstStyle/>
          <a:p>
            <a:r>
              <a:rPr lang="en-US" sz="2600"/>
              <a:t>Implications for Policymakers (1)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057275"/>
            <a:ext cx="8229600" cy="5348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None of the study’s ‘all or nothing’ scenarios is likely, or even advisable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Comparatively, off-shore wind and retirement/repowering scenarios show the greatest benefits for consumers.  Near-term strategies should include these resource types.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extensive wind and import scenarios include substantial investments in transmission whose costs are not explicitly accounted for in this study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study did not attempt to assess economic viability from an investor’s perspective – we don’t know whether any of these investments is viable on a merchant basis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To achieve the benefits suggested by the Blueprint, state policy makers must consider pro-active steps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g default">
  <a:themeElements>
    <a:clrScheme name="nrg 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g 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g 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926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Verdana</vt:lpstr>
      <vt:lpstr>Wingdings</vt:lpstr>
      <vt:lpstr>Symbol</vt:lpstr>
      <vt:lpstr>nrg default</vt:lpstr>
      <vt:lpstr>Microsoft Office Excel Chart</vt:lpstr>
      <vt:lpstr>Perspectives on the  New England Governors’  Renewable Energy Blueprint  Implications for Policymakers</vt:lpstr>
      <vt:lpstr>Slide 1</vt:lpstr>
      <vt:lpstr>Slide 2</vt:lpstr>
      <vt:lpstr>The Blueprint’s Overall Conclusions</vt:lpstr>
      <vt:lpstr>Several Key Quantitative Points Emerge</vt:lpstr>
      <vt:lpstr>What the Blueprint Is, and Is Not</vt:lpstr>
      <vt:lpstr>Existing Sites Have Economic Value</vt:lpstr>
      <vt:lpstr>Repowering Has Technical Benefits</vt:lpstr>
      <vt:lpstr>Implications for Policymakers (1)</vt:lpstr>
      <vt:lpstr>Implications for Policymakers (2)</vt:lpstr>
      <vt:lpstr>Annual LSE Expense </vt:lpstr>
      <vt:lpstr>Slide 11</vt:lpstr>
    </vt:vector>
  </TitlesOfParts>
  <Company>emkay &amp; co</Company>
  <LinksUpToDate>false</LinksUpToDate>
  <SharedDoc>false</SharedDoc>
  <HyperlinkBase>www.emkayandco.com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Presentation-white background version 3</dc:title>
  <dc:creator>Maryann King</dc:creator>
  <cp:lastModifiedBy> </cp:lastModifiedBy>
  <cp:revision>87</cp:revision>
  <dcterms:created xsi:type="dcterms:W3CDTF">2004-08-09T15:43:55Z</dcterms:created>
  <dcterms:modified xsi:type="dcterms:W3CDTF">2009-09-18T00:38:43Z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1000.00000000000</vt:lpwstr>
  </property>
</Properties>
</file>